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62" r:id="rId4"/>
    <p:sldId id="263" r:id="rId5"/>
    <p:sldId id="264" r:id="rId6"/>
    <p:sldId id="265" r:id="rId7"/>
    <p:sldId id="268" r:id="rId8"/>
    <p:sldId id="256" r:id="rId9"/>
    <p:sldId id="267" r:id="rId10"/>
    <p:sldId id="271" r:id="rId11"/>
    <p:sldId id="272" r:id="rId12"/>
    <p:sldId id="273" r:id="rId13"/>
    <p:sldId id="275" r:id="rId14"/>
    <p:sldId id="274" r:id="rId15"/>
    <p:sldId id="277" r:id="rId16"/>
    <p:sldId id="278" r:id="rId17"/>
    <p:sldId id="276" r:id="rId18"/>
    <p:sldId id="280" r:id="rId19"/>
    <p:sldId id="279" r:id="rId20"/>
    <p:sldId id="285" r:id="rId21"/>
    <p:sldId id="281" r:id="rId22"/>
    <p:sldId id="283" r:id="rId23"/>
    <p:sldId id="284" r:id="rId24"/>
    <p:sldId id="257" r:id="rId25"/>
    <p:sldId id="287" r:id="rId26"/>
    <p:sldId id="291" r:id="rId27"/>
    <p:sldId id="294" r:id="rId28"/>
    <p:sldId id="295" r:id="rId29"/>
    <p:sldId id="296" r:id="rId30"/>
    <p:sldId id="270" r:id="rId31"/>
    <p:sldId id="297" r:id="rId32"/>
    <p:sldId id="302" r:id="rId33"/>
    <p:sldId id="303" r:id="rId34"/>
    <p:sldId id="304" r:id="rId35"/>
    <p:sldId id="305" r:id="rId36"/>
    <p:sldId id="306" r:id="rId37"/>
    <p:sldId id="308" r:id="rId38"/>
    <p:sldId id="288" r:id="rId39"/>
    <p:sldId id="300" r:id="rId40"/>
    <p:sldId id="286" r:id="rId41"/>
    <p:sldId id="289" r:id="rId42"/>
    <p:sldId id="309" r:id="rId43"/>
    <p:sldId id="315" r:id="rId44"/>
    <p:sldId id="310" r:id="rId45"/>
    <p:sldId id="311" r:id="rId46"/>
    <p:sldId id="307" r:id="rId47"/>
    <p:sldId id="312" r:id="rId48"/>
    <p:sldId id="313" r:id="rId49"/>
    <p:sldId id="314" r:id="rId50"/>
    <p:sldId id="31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25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1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13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92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60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2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97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16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12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45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76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B6921-4224-4972-87DA-5FAC125DC9A5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679A7-B7E8-42F5-BD17-B3802139B4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60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3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3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gital Life">
            <a:hlinkClick r:id="" action="ppaction://media"/>
            <a:extLst>
              <a:ext uri="{FF2B5EF4-FFF2-40B4-BE49-F238E27FC236}">
                <a16:creationId xmlns:a16="http://schemas.microsoft.com/office/drawing/2014/main" id="{AB5907DB-661A-40EE-8C36-E09799354A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9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 txBox="1">
            <a:spLocks/>
          </p:cNvSpPr>
          <p:nvPr/>
        </p:nvSpPr>
        <p:spPr>
          <a:xfrm>
            <a:off x="838200" y="578782"/>
            <a:ext cx="10515600" cy="845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4000" smtClean="0">
                <a:latin typeface="Montserrat SemiBold" panose="00000700000000000000" pitchFamily="2" charset="0"/>
              </a:rPr>
              <a:t>Analyse the requirements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33478E-75F9-489F-8AB1-8D891919EF09}"/>
              </a:ext>
            </a:extLst>
          </p:cNvPr>
          <p:cNvSpPr txBox="1">
            <a:spLocks/>
          </p:cNvSpPr>
          <p:nvPr/>
        </p:nvSpPr>
        <p:spPr>
          <a:xfrm>
            <a:off x="838200" y="1777285"/>
            <a:ext cx="10515600" cy="384952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IN" sz="2400" dirty="0">
                <a:latin typeface="Montserrat" panose="00000500000000000000" pitchFamily="2" charset="0"/>
              </a:rPr>
              <a:t>Platform should be available to be used by all the students and teachers.</a:t>
            </a:r>
          </a:p>
          <a:p>
            <a:pPr marL="0" indent="0">
              <a:buNone/>
            </a:pPr>
            <a:endParaRPr lang="en-IN" sz="24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Montserrat" panose="00000500000000000000" pitchFamily="2" charset="0"/>
              </a:rPr>
              <a:t>It should be easy to use.</a:t>
            </a:r>
          </a:p>
          <a:p>
            <a:pPr marL="0" indent="0">
              <a:buNone/>
            </a:pPr>
            <a:endParaRPr lang="en-US" sz="24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Montserrat" panose="00000500000000000000" pitchFamily="2" charset="0"/>
              </a:rPr>
              <a:t>It shouldn’t require any special hardware, it must work on all types of hardware</a:t>
            </a:r>
            <a:endParaRPr lang="en-IN" sz="2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7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1641"/>
            <a:ext cx="10515600" cy="55471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>
                <a:latin typeface="Montserrat SemiBold" panose="00000700000000000000" pitchFamily="2" charset="0"/>
              </a:rPr>
              <a:t>What are the available solutions?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7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1641"/>
            <a:ext cx="10515600" cy="55471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>
                <a:latin typeface="Montserrat SemiBold" panose="00000700000000000000" pitchFamily="2" charset="0"/>
              </a:rPr>
              <a:t>Desktop Software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38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33565" y="5766638"/>
            <a:ext cx="805218" cy="79365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296"/>
            <a:ext cx="10515600" cy="845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Pros and cons of Desktop software</a:t>
            </a:r>
          </a:p>
        </p:txBody>
      </p:sp>
    </p:spTree>
    <p:extLst>
      <p:ext uri="{BB962C8B-B14F-4D97-AF65-F5344CB8AC3E}">
        <p14:creationId xmlns:p14="http://schemas.microsoft.com/office/powerpoint/2010/main" val="50661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296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72104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296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Pros and cons of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569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296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3339570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296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Pros and cons of Mobile App</a:t>
            </a:r>
          </a:p>
        </p:txBody>
      </p:sp>
    </p:spTree>
    <p:extLst>
      <p:ext uri="{BB962C8B-B14F-4D97-AF65-F5344CB8AC3E}">
        <p14:creationId xmlns:p14="http://schemas.microsoft.com/office/powerpoint/2010/main" val="2169127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327" y="626407"/>
            <a:ext cx="9269627" cy="7501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dirty="0" smtClean="0">
                <a:latin typeface="Montserrat SemiBold" panose="00000700000000000000" pitchFamily="2" charset="0"/>
              </a:rPr>
              <a:t>Available Technology to develop Mobile App</a:t>
            </a:r>
            <a:endParaRPr lang="en-IN" dirty="0">
              <a:latin typeface="Montserrat SemiBold" panose="00000700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33478E-75F9-489F-8AB1-8D891919EF09}"/>
              </a:ext>
            </a:extLst>
          </p:cNvPr>
          <p:cNvSpPr txBox="1">
            <a:spLocks/>
          </p:cNvSpPr>
          <p:nvPr/>
        </p:nvSpPr>
        <p:spPr>
          <a:xfrm>
            <a:off x="838200" y="1777285"/>
            <a:ext cx="10515600" cy="384952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Android Studio(Android)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Java/</a:t>
            </a:r>
            <a:r>
              <a:rPr lang="en-GB" sz="1800" dirty="0" err="1" smtClean="0">
                <a:latin typeface="Montserrat" panose="00000500000000000000" pitchFamily="2" charset="0"/>
              </a:rPr>
              <a:t>Kotlin</a:t>
            </a:r>
            <a:endParaRPr lang="en-GB" sz="1800" dirty="0" smtClean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err="1" smtClean="0">
                <a:latin typeface="Montserrat" panose="00000500000000000000" pitchFamily="2" charset="0"/>
              </a:rPr>
              <a:t>Xcode</a:t>
            </a:r>
            <a:r>
              <a:rPr lang="en-GB" sz="1800" dirty="0" smtClean="0">
                <a:latin typeface="Montserrat" panose="00000500000000000000" pitchFamily="2" charset="0"/>
              </a:rPr>
              <a:t>(IOS)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Objective-c/Swift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Xamarin(</a:t>
            </a:r>
            <a:r>
              <a:rPr lang="en-GB" sz="1800" dirty="0" err="1" smtClean="0">
                <a:latin typeface="Montserrat" panose="00000500000000000000" pitchFamily="2" charset="0"/>
              </a:rPr>
              <a:t>Android,IOS,Windows</a:t>
            </a:r>
            <a:r>
              <a:rPr lang="en-GB" sz="1800" dirty="0" smtClean="0">
                <a:latin typeface="Montserrat" panose="00000500000000000000" pitchFamily="2" charset="0"/>
              </a:rPr>
              <a:t>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C#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React Native(Android,</a:t>
            </a:r>
            <a:r>
              <a:rPr lang="en-IN" sz="1800" dirty="0" smtClean="0">
                <a:latin typeface="Montserrat" panose="00000500000000000000"/>
              </a:rPr>
              <a:t> iOS, </a:t>
            </a:r>
            <a:r>
              <a:rPr lang="en-IN" sz="1800" dirty="0" err="1" smtClean="0">
                <a:latin typeface="Montserrat" panose="00000500000000000000"/>
              </a:rPr>
              <a:t>macOS</a:t>
            </a:r>
            <a:r>
              <a:rPr lang="en-IN" sz="1800" dirty="0" smtClean="0">
                <a:latin typeface="Montserrat" panose="00000500000000000000"/>
              </a:rPr>
              <a:t>, </a:t>
            </a:r>
            <a:r>
              <a:rPr lang="en-IN" sz="1800" dirty="0" err="1" smtClean="0">
                <a:latin typeface="Montserrat" panose="00000500000000000000"/>
              </a:rPr>
              <a:t>tvOS</a:t>
            </a:r>
            <a:r>
              <a:rPr lang="en-IN" sz="1800" dirty="0" smtClean="0">
                <a:latin typeface="Montserrat" panose="00000500000000000000"/>
              </a:rPr>
              <a:t>, Web</a:t>
            </a:r>
            <a:r>
              <a:rPr lang="en-IN" sz="1800" dirty="0">
                <a:latin typeface="Montserrat" panose="00000500000000000000"/>
              </a:rPr>
              <a:t>, </a:t>
            </a:r>
            <a:r>
              <a:rPr lang="en-IN" sz="1800" dirty="0" smtClean="0">
                <a:latin typeface="Montserrat" panose="00000500000000000000"/>
              </a:rPr>
              <a:t>Windows)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GB" sz="1800" dirty="0" err="1" smtClean="0">
                <a:latin typeface="Montserrat" panose="00000500000000000000"/>
              </a:rPr>
              <a:t>Javascript</a:t>
            </a:r>
            <a:endParaRPr lang="en-GB" sz="1800" dirty="0" smtClean="0">
              <a:latin typeface="Montserrat" panose="0000050000000000000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/>
              </a:rPr>
              <a:t>Flutter(Android, </a:t>
            </a:r>
            <a:r>
              <a:rPr lang="en-IN" sz="1800" dirty="0" err="1">
                <a:latin typeface="Montserrat" panose="00000500000000000000"/>
              </a:rPr>
              <a:t>tvOS</a:t>
            </a:r>
            <a:r>
              <a:rPr lang="en-GB" sz="1800" dirty="0" smtClean="0">
                <a:latin typeface="Montserrat" panose="00000500000000000000"/>
              </a:rPr>
              <a:t>, iOS, </a:t>
            </a:r>
            <a:r>
              <a:rPr lang="en-IN" sz="1800" dirty="0" smtClean="0">
                <a:latin typeface="Montserrat" panose="00000500000000000000"/>
              </a:rPr>
              <a:t>Fuchsia, Android Watch, Web, </a:t>
            </a:r>
            <a:r>
              <a:rPr lang="en-GB" sz="1800" dirty="0" smtClean="0">
                <a:latin typeface="Montserrat" panose="00000500000000000000"/>
              </a:rPr>
              <a:t>Linux</a:t>
            </a:r>
            <a:r>
              <a:rPr lang="en-GB" sz="1800" dirty="0">
                <a:latin typeface="Montserrat" panose="00000500000000000000"/>
              </a:rPr>
              <a:t>, </a:t>
            </a:r>
            <a:r>
              <a:rPr lang="en-GB" sz="1800" dirty="0" err="1">
                <a:latin typeface="Montserrat" panose="00000500000000000000"/>
              </a:rPr>
              <a:t>macOS</a:t>
            </a:r>
            <a:r>
              <a:rPr lang="en-GB" sz="1800" dirty="0">
                <a:latin typeface="Montserrat" panose="00000500000000000000"/>
              </a:rPr>
              <a:t>, </a:t>
            </a:r>
            <a:r>
              <a:rPr lang="en-GB" sz="1800" dirty="0" err="1">
                <a:latin typeface="Montserrat" panose="00000500000000000000"/>
              </a:rPr>
              <a:t>ChromeOS</a:t>
            </a:r>
            <a:r>
              <a:rPr lang="en-GB" sz="1800" dirty="0" smtClean="0">
                <a:latin typeface="Montserrat" panose="00000500000000000000"/>
              </a:rPr>
              <a:t>, Windows)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GB" sz="1600" dirty="0" smtClean="0">
                <a:latin typeface="Montserrat" panose="00000500000000000000"/>
              </a:rPr>
              <a:t>Dart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3200" dirty="0" smtClean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GB" sz="2400" dirty="0" smtClean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IN" sz="2400" dirty="0" smtClean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2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327" y="626407"/>
            <a:ext cx="9269627" cy="7501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latin typeface="Montserrat SemiBold" panose="00000700000000000000" pitchFamily="2" charset="0"/>
              </a:rPr>
              <a:t>Why Flutter</a:t>
            </a:r>
            <a:endParaRPr lang="en-IN" dirty="0">
              <a:latin typeface="Montserrat SemiBold" panose="00000700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33478E-75F9-489F-8AB1-8D891919EF09}"/>
              </a:ext>
            </a:extLst>
          </p:cNvPr>
          <p:cNvSpPr txBox="1">
            <a:spLocks/>
          </p:cNvSpPr>
          <p:nvPr/>
        </p:nvSpPr>
        <p:spPr>
          <a:xfrm>
            <a:off x="838200" y="1356599"/>
            <a:ext cx="10515600" cy="384952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Open source framework by google.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Uses single codebase to develop multi-platform application.</a:t>
            </a:r>
            <a:endParaRPr lang="en-GB" sz="24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Compiles to ARM or Intel machine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Gives control over every pixel.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UI code and Business Logic all can be developed using Dart.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1800" dirty="0" smtClean="0"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9" y="3076484"/>
            <a:ext cx="2061349" cy="1710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0" y="3280485"/>
            <a:ext cx="2159490" cy="15060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17" y="3280485"/>
            <a:ext cx="1990550" cy="15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7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72D05F-D782-4A96-9B6F-B7B6A7FCD164}"/>
              </a:ext>
            </a:extLst>
          </p:cNvPr>
          <p:cNvCxnSpPr>
            <a:cxnSpLocks/>
          </p:cNvCxnSpPr>
          <p:nvPr/>
        </p:nvCxnSpPr>
        <p:spPr>
          <a:xfrm>
            <a:off x="5409129" y="3429000"/>
            <a:ext cx="257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89B710-2C1D-4804-BCFF-DC708B479A41}"/>
              </a:ext>
            </a:extLst>
          </p:cNvPr>
          <p:cNvSpPr txBox="1"/>
          <p:nvPr/>
        </p:nvSpPr>
        <p:spPr>
          <a:xfrm>
            <a:off x="5306098" y="2987972"/>
            <a:ext cx="32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SUBRAT MEHER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E348F-E0A2-48CA-9469-BCC56D564867}"/>
              </a:ext>
            </a:extLst>
          </p:cNvPr>
          <p:cNvSpPr txBox="1"/>
          <p:nvPr/>
        </p:nvSpPr>
        <p:spPr>
          <a:xfrm>
            <a:off x="5306098" y="3469918"/>
            <a:ext cx="2781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15130V211034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14B2AA-10CF-4026-9A70-9E98A708693E}"/>
              </a:ext>
            </a:extLst>
          </p:cNvPr>
          <p:cNvSpPr/>
          <p:nvPr/>
        </p:nvSpPr>
        <p:spPr>
          <a:xfrm>
            <a:off x="3254500" y="2418014"/>
            <a:ext cx="1970468" cy="1970468"/>
          </a:xfrm>
          <a:prstGeom prst="ellips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23" y="2418014"/>
            <a:ext cx="2106275" cy="29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5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426382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What </a:t>
            </a:r>
            <a:r>
              <a:rPr lang="en-IN" sz="4000" dirty="0" smtClean="0">
                <a:latin typeface="Montserrat SemiBold" panose="00000700000000000000" pitchFamily="2" charset="0"/>
              </a:rPr>
              <a:t>is Firebase?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33478E-75F9-489F-8AB1-8D891919EF09}"/>
              </a:ext>
            </a:extLst>
          </p:cNvPr>
          <p:cNvSpPr txBox="1">
            <a:spLocks/>
          </p:cNvSpPr>
          <p:nvPr/>
        </p:nvSpPr>
        <p:spPr>
          <a:xfrm>
            <a:off x="838200" y="1356599"/>
            <a:ext cx="10515600" cy="384952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Backend-as-a-Service(</a:t>
            </a:r>
            <a:r>
              <a:rPr lang="en-GB" sz="1800" dirty="0" err="1" smtClean="0">
                <a:latin typeface="Montserrat" panose="00000500000000000000" pitchFamily="2" charset="0"/>
              </a:rPr>
              <a:t>BaaS</a:t>
            </a:r>
            <a:r>
              <a:rPr lang="en-GB" sz="1800" dirty="0" smtClean="0">
                <a:latin typeface="Montserrat" panose="00000500000000000000" pitchFamily="2" charset="0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High availability platform developed by Google.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 smtClean="0">
                <a:latin typeface="Montserrat" panose="00000500000000000000" pitchFamily="2" charset="0"/>
              </a:rPr>
              <a:t>Provides Services</a:t>
            </a:r>
            <a:endParaRPr lang="en-GB" sz="1200" dirty="0" smtClean="0">
              <a:latin typeface="Montserrat" panose="00000500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200" dirty="0" smtClean="0">
                <a:latin typeface="Montserrat" panose="00000500000000000000" pitchFamily="2" charset="0"/>
              </a:rPr>
              <a:t>Authentication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200" dirty="0" smtClean="0">
                <a:latin typeface="Montserrat" panose="00000500000000000000" pitchFamily="2" charset="0"/>
              </a:rPr>
              <a:t>Database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200" dirty="0" smtClean="0">
                <a:latin typeface="Montserrat" panose="00000500000000000000" pitchFamily="2" charset="0"/>
              </a:rPr>
              <a:t>Hosting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200" dirty="0" smtClean="0">
                <a:latin typeface="Montserrat" panose="00000500000000000000" pitchFamily="2" charset="0"/>
              </a:rPr>
              <a:t>Cloud Function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GB" sz="1200" dirty="0" smtClean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GB" sz="1800" dirty="0" smtClean="0">
              <a:latin typeface="Montserrat" panose="00000500000000000000" pitchFamily="2" charset="0"/>
            </a:endParaRPr>
          </a:p>
        </p:txBody>
      </p:sp>
      <p:pic>
        <p:nvPicPr>
          <p:cNvPr id="3074" name="Picture 2" descr="https://www.gstatic.com/mobilesdk/160503_mobilesdk/logo/2x/firebase_28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181" y="468086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13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255" y="3655774"/>
            <a:ext cx="4317490" cy="6590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FIWI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C5AB4F-8AD2-4EAC-B6EA-70C98D9FF3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90" y="1239156"/>
            <a:ext cx="1880620" cy="21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4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928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What is FIWI?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838200" y="3029166"/>
            <a:ext cx="10515600" cy="1375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It’s a </a:t>
            </a:r>
            <a:r>
              <a:rPr lang="en-IN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platform </a:t>
            </a:r>
            <a:r>
              <a:rPr lang="en-IN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which provides the students and teachers a digital environment where some of their time and labour is reduced</a:t>
            </a:r>
            <a:r>
              <a:rPr lang="en-IN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It’s developed with Flutter framework and uses Firebase as backend Solution.</a:t>
            </a:r>
            <a:endParaRPr lang="en-IN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4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296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What does it offer?</a:t>
            </a:r>
          </a:p>
        </p:txBody>
      </p:sp>
    </p:spTree>
    <p:extLst>
      <p:ext uri="{BB962C8B-B14F-4D97-AF65-F5344CB8AC3E}">
        <p14:creationId xmlns:p14="http://schemas.microsoft.com/office/powerpoint/2010/main" val="1197667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72D05F-D782-4A96-9B6F-B7B6A7FCD164}"/>
              </a:ext>
            </a:extLst>
          </p:cNvPr>
          <p:cNvCxnSpPr>
            <a:cxnSpLocks/>
          </p:cNvCxnSpPr>
          <p:nvPr/>
        </p:nvCxnSpPr>
        <p:spPr>
          <a:xfrm>
            <a:off x="5409129" y="3429000"/>
            <a:ext cx="257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89B710-2C1D-4804-BCFF-DC708B479A41}"/>
              </a:ext>
            </a:extLst>
          </p:cNvPr>
          <p:cNvSpPr txBox="1"/>
          <p:nvPr/>
        </p:nvSpPr>
        <p:spPr>
          <a:xfrm>
            <a:off x="5306098" y="2987972"/>
            <a:ext cx="32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Medium" panose="00000600000000000000" pitchFamily="2" charset="0"/>
              </a:rPr>
              <a:t>RASHMI NAIK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E348F-E0A2-48CA-9469-BCC56D564867}"/>
              </a:ext>
            </a:extLst>
          </p:cNvPr>
          <p:cNvSpPr txBox="1"/>
          <p:nvPr/>
        </p:nvSpPr>
        <p:spPr>
          <a:xfrm>
            <a:off x="5306098" y="3469918"/>
            <a:ext cx="2781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15130V211026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14B2AA-10CF-4026-9A70-9E98A708693E}"/>
              </a:ext>
            </a:extLst>
          </p:cNvPr>
          <p:cNvSpPr/>
          <p:nvPr/>
        </p:nvSpPr>
        <p:spPr>
          <a:xfrm>
            <a:off x="3195545" y="2420601"/>
            <a:ext cx="1970468" cy="1970468"/>
          </a:xfrm>
          <a:prstGeom prst="ellips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759" y="2452205"/>
            <a:ext cx="2103370" cy="25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RASHMI NAIK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15130V211026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642" r="16300" b="31052"/>
          <a:stretch/>
        </p:blipFill>
        <p:spPr>
          <a:xfrm>
            <a:off x="1338082" y="5776773"/>
            <a:ext cx="788014" cy="78054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21" y="928827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 err="1" smtClean="0">
                <a:latin typeface="Montserrat SemiBold" panose="00000700000000000000" pitchFamily="2" charset="0"/>
              </a:rPr>
              <a:t>BLoC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1243288" y="1912774"/>
            <a:ext cx="10515600" cy="38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Stands for Business Logic Component</a:t>
            </a:r>
            <a:endParaRPr lang="en-IN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35" y="2435201"/>
            <a:ext cx="5577017" cy="24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5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21" y="928827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 smtClean="0">
                <a:latin typeface="Montserrat SemiBold" panose="00000700000000000000" pitchFamily="2" charset="0"/>
              </a:rPr>
              <a:t>Cubit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1243288" y="1912774"/>
            <a:ext cx="10515600" cy="782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Developed Over </a:t>
            </a:r>
            <a:r>
              <a:rPr lang="en-GB" dirty="0" err="1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BloC</a:t>
            </a:r>
            <a:endParaRPr lang="en-GB" dirty="0" smtClean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More simpler than </a:t>
            </a:r>
            <a:r>
              <a:rPr lang="en-GB" dirty="0" err="1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BloC</a:t>
            </a:r>
            <a:endParaRPr lang="en-IN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92" y="3031968"/>
            <a:ext cx="6501432" cy="179879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RASHMI NAIK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15130V211026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642" r="16300" b="31052"/>
          <a:stretch/>
        </p:blipFill>
        <p:spPr>
          <a:xfrm>
            <a:off x="1338082" y="5776773"/>
            <a:ext cx="788014" cy="78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53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62" y="1416908"/>
            <a:ext cx="3878108" cy="29985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73" y="1416908"/>
            <a:ext cx="7364628" cy="299857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1209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 err="1" smtClean="0">
                <a:latin typeface="Montserrat SemiBold" panose="00000700000000000000" pitchFamily="2" charset="0"/>
              </a:rPr>
              <a:t>BLoC</a:t>
            </a:r>
            <a:r>
              <a:rPr lang="en-IN" sz="4000" dirty="0" smtClean="0">
                <a:latin typeface="Montserrat SemiBold" panose="00000700000000000000" pitchFamily="2" charset="0"/>
              </a:rPr>
              <a:t> vs Cubit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RASHMI NAIK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15130V211026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642" r="16300" b="31052"/>
          <a:stretch/>
        </p:blipFill>
        <p:spPr>
          <a:xfrm>
            <a:off x="1338082" y="5776773"/>
            <a:ext cx="788014" cy="78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9801"/>
          <a:stretch/>
        </p:blipFill>
        <p:spPr>
          <a:xfrm>
            <a:off x="6672455" y="932291"/>
            <a:ext cx="609987" cy="6191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21" y="928827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 smtClean="0">
                <a:latin typeface="Montserrat SemiBold" panose="00000700000000000000" pitchFamily="2" charset="0"/>
              </a:rPr>
              <a:t>Hive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1243288" y="1912774"/>
            <a:ext cx="10515600" cy="1181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Store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Blazing fast key-value database written in pure Dart.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Very Simple.</a:t>
            </a:r>
            <a:endParaRPr lang="en-IN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69" y="3233111"/>
            <a:ext cx="3090312" cy="199754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RASHMI NAIK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15130V211026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642" r="16300" b="31052"/>
          <a:stretch/>
        </p:blipFill>
        <p:spPr>
          <a:xfrm>
            <a:off x="1338082" y="5776773"/>
            <a:ext cx="788014" cy="78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0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72D05F-D782-4A96-9B6F-B7B6A7FCD164}"/>
              </a:ext>
            </a:extLst>
          </p:cNvPr>
          <p:cNvCxnSpPr>
            <a:cxnSpLocks/>
          </p:cNvCxnSpPr>
          <p:nvPr/>
        </p:nvCxnSpPr>
        <p:spPr>
          <a:xfrm>
            <a:off x="5409129" y="3429000"/>
            <a:ext cx="257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89B710-2C1D-4804-BCFF-DC708B479A41}"/>
              </a:ext>
            </a:extLst>
          </p:cNvPr>
          <p:cNvSpPr txBox="1"/>
          <p:nvPr/>
        </p:nvSpPr>
        <p:spPr>
          <a:xfrm>
            <a:off x="5306098" y="2987972"/>
            <a:ext cx="32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SUBRAT MEHER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E348F-E0A2-48CA-9469-BCC56D564867}"/>
              </a:ext>
            </a:extLst>
          </p:cNvPr>
          <p:cNvSpPr txBox="1"/>
          <p:nvPr/>
        </p:nvSpPr>
        <p:spPr>
          <a:xfrm>
            <a:off x="5306098" y="3469918"/>
            <a:ext cx="2781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15130V211034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14B2AA-10CF-4026-9A70-9E98A708693E}"/>
              </a:ext>
            </a:extLst>
          </p:cNvPr>
          <p:cNvSpPr/>
          <p:nvPr/>
        </p:nvSpPr>
        <p:spPr>
          <a:xfrm>
            <a:off x="3254500" y="2418014"/>
            <a:ext cx="1970468" cy="1970468"/>
          </a:xfrm>
          <a:prstGeom prst="ellips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23" y="2418014"/>
            <a:ext cx="2106275" cy="29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4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st Paperwork Stock Illustrations – 59 Lost Paperwork Stock Illustrations,  Vectors &amp; Clipart - Dreamstim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8"/>
          <a:stretch/>
        </p:blipFill>
        <p:spPr bwMode="auto">
          <a:xfrm>
            <a:off x="1562187" y="827087"/>
            <a:ext cx="4889412" cy="457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st Paperwork Stock Illustrations – 59 Lost Paperwork Stock Illustrations,  Vectors &amp; Clipart - Dreamsti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"/>
          <a:stretch/>
        </p:blipFill>
        <p:spPr bwMode="auto">
          <a:xfrm>
            <a:off x="7337425" y="827088"/>
            <a:ext cx="4580639" cy="457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28359"/>
            <a:ext cx="10515600" cy="5704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000" dirty="0" smtClean="0">
                <a:latin typeface="Montserrat SemiBold" panose="00000700000000000000" pitchFamily="2" charset="0"/>
              </a:rPr>
              <a:t>Firebase </a:t>
            </a:r>
            <a:r>
              <a:rPr lang="en-IN" sz="4000" dirty="0" err="1" smtClean="0">
                <a:latin typeface="Montserrat SemiBold" panose="00000700000000000000" pitchFamily="2" charset="0"/>
              </a:rPr>
              <a:t>Realtime</a:t>
            </a:r>
            <a:r>
              <a:rPr lang="en-IN" sz="4000" dirty="0" smtClean="0">
                <a:latin typeface="Montserrat SemiBold" panose="00000700000000000000" pitchFamily="2" charset="0"/>
              </a:rPr>
              <a:t> Database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1243288" y="1361296"/>
            <a:ext cx="10515600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NoSQL Database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Stored as </a:t>
            </a:r>
            <a:r>
              <a:rPr lang="en-GB" dirty="0" err="1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tree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7443" r="40886"/>
          <a:stretch/>
        </p:blipFill>
        <p:spPr>
          <a:xfrm>
            <a:off x="4404879" y="1279723"/>
            <a:ext cx="4887401" cy="414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1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151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28359"/>
            <a:ext cx="10515600" cy="5704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000" dirty="0" smtClean="0">
                <a:latin typeface="Montserrat SemiBold" panose="00000700000000000000" pitchFamily="2" charset="0"/>
              </a:rPr>
              <a:t>Firebase </a:t>
            </a:r>
            <a:r>
              <a:rPr lang="en-IN" sz="4000" dirty="0" err="1" smtClean="0">
                <a:latin typeface="Montserrat SemiBold" panose="00000700000000000000" pitchFamily="2" charset="0"/>
              </a:rPr>
              <a:t>Realtime</a:t>
            </a:r>
            <a:r>
              <a:rPr lang="en-IN" sz="4000" dirty="0" smtClean="0">
                <a:latin typeface="Montserrat SemiBold" panose="00000700000000000000" pitchFamily="2" charset="0"/>
              </a:rPr>
              <a:t> Database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 txBox="1">
            <a:spLocks/>
          </p:cNvSpPr>
          <p:nvPr/>
        </p:nvSpPr>
        <p:spPr>
          <a:xfrm>
            <a:off x="685800" y="1120160"/>
            <a:ext cx="10515600" cy="570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4000" dirty="0" smtClean="0">
                <a:latin typeface="Montserrat SemiBold" panose="00000700000000000000" pitchFamily="2" charset="0"/>
              </a:rPr>
              <a:t>Security Rules</a:t>
            </a:r>
            <a:endParaRPr lang="en-IN" sz="4000" dirty="0">
              <a:latin typeface="Montserrat SemiBold" panose="000007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23" y="2044870"/>
            <a:ext cx="368668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68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72D05F-D782-4A96-9B6F-B7B6A7FCD164}"/>
              </a:ext>
            </a:extLst>
          </p:cNvPr>
          <p:cNvCxnSpPr>
            <a:cxnSpLocks/>
          </p:cNvCxnSpPr>
          <p:nvPr/>
        </p:nvCxnSpPr>
        <p:spPr>
          <a:xfrm>
            <a:off x="5409129" y="3429000"/>
            <a:ext cx="257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89B710-2C1D-4804-BCFF-DC708B479A41}"/>
              </a:ext>
            </a:extLst>
          </p:cNvPr>
          <p:cNvSpPr txBox="1"/>
          <p:nvPr/>
        </p:nvSpPr>
        <p:spPr>
          <a:xfrm>
            <a:off x="5306098" y="2987972"/>
            <a:ext cx="32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Medium" panose="00000600000000000000" pitchFamily="2" charset="0"/>
              </a:rPr>
              <a:t>RASHMI NAIK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E348F-E0A2-48CA-9469-BCC56D564867}"/>
              </a:ext>
            </a:extLst>
          </p:cNvPr>
          <p:cNvSpPr txBox="1"/>
          <p:nvPr/>
        </p:nvSpPr>
        <p:spPr>
          <a:xfrm>
            <a:off x="5306098" y="3469918"/>
            <a:ext cx="2781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15130V211026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14B2AA-10CF-4026-9A70-9E98A708693E}"/>
              </a:ext>
            </a:extLst>
          </p:cNvPr>
          <p:cNvSpPr/>
          <p:nvPr/>
        </p:nvSpPr>
        <p:spPr>
          <a:xfrm>
            <a:off x="3195545" y="2420601"/>
            <a:ext cx="1970468" cy="1970468"/>
          </a:xfrm>
          <a:prstGeom prst="ellips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759" y="2452205"/>
            <a:ext cx="2103370" cy="25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8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RASHMI NAIK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15130V211026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642" r="16300" b="31052"/>
          <a:stretch/>
        </p:blipFill>
        <p:spPr>
          <a:xfrm>
            <a:off x="1338082" y="5776773"/>
            <a:ext cx="788014" cy="780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96" y="849086"/>
            <a:ext cx="2205206" cy="47779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1550857" y="760939"/>
            <a:ext cx="10515600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Login Screen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1119721" y="1500663"/>
            <a:ext cx="10515600" cy="782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Authenticate With Google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Authenticate with Phone</a:t>
            </a:r>
            <a:endParaRPr lang="en-IN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988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RASHMI NAIK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15130V211026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642" r="16300" b="31052"/>
          <a:stretch/>
        </p:blipFill>
        <p:spPr>
          <a:xfrm>
            <a:off x="1338082" y="5776773"/>
            <a:ext cx="788014" cy="780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040770"/>
            <a:ext cx="1997178" cy="4327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22" y="1040769"/>
            <a:ext cx="1997178" cy="4327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15" y="1040769"/>
            <a:ext cx="2049735" cy="4327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65" y="1034438"/>
            <a:ext cx="1992923" cy="431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1534381" y="347106"/>
            <a:ext cx="10515600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Sign in with Phone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301" y="1014437"/>
            <a:ext cx="2002154" cy="4338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7071" y="3901388"/>
            <a:ext cx="6191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RASHMI NAIK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15130V211026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642" r="16300" b="31052"/>
          <a:stretch/>
        </p:blipFill>
        <p:spPr>
          <a:xfrm>
            <a:off x="1338082" y="5776773"/>
            <a:ext cx="788014" cy="7805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1460241" y="318253"/>
            <a:ext cx="10515600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Sign in with Google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89" y="1001486"/>
            <a:ext cx="2019221" cy="4374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19" y="1001486"/>
            <a:ext cx="2019221" cy="4374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34" y="996242"/>
            <a:ext cx="2002154" cy="43380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904" y="3883193"/>
            <a:ext cx="619125" cy="323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504" y="1001487"/>
            <a:ext cx="2019221" cy="43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4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RASHMI NAIK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15130V211026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642" r="16300" b="31052"/>
          <a:stretch/>
        </p:blipFill>
        <p:spPr>
          <a:xfrm>
            <a:off x="1338082" y="5776773"/>
            <a:ext cx="788014" cy="7805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02" y="882716"/>
            <a:ext cx="2002154" cy="43380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016" y="3791445"/>
            <a:ext cx="619125" cy="323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46" y="882716"/>
            <a:ext cx="2002154" cy="433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74748" y="2155495"/>
            <a:ext cx="3355406" cy="38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Security from </a:t>
            </a:r>
            <a:r>
              <a:rPr lang="en-GB" dirty="0" err="1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Oursiders</a:t>
            </a:r>
            <a:endParaRPr lang="en-GB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034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714B2AA-10CF-4026-9A70-9E98A708693E}"/>
              </a:ext>
            </a:extLst>
          </p:cNvPr>
          <p:cNvSpPr/>
          <p:nvPr/>
        </p:nvSpPr>
        <p:spPr>
          <a:xfrm>
            <a:off x="3186580" y="2425853"/>
            <a:ext cx="1970468" cy="1970468"/>
          </a:xfrm>
          <a:prstGeom prst="ellips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58" y="2129310"/>
            <a:ext cx="3794229" cy="313708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72D05F-D782-4A96-9B6F-B7B6A7FCD164}"/>
              </a:ext>
            </a:extLst>
          </p:cNvPr>
          <p:cNvCxnSpPr>
            <a:cxnSpLocks/>
          </p:cNvCxnSpPr>
          <p:nvPr/>
        </p:nvCxnSpPr>
        <p:spPr>
          <a:xfrm>
            <a:off x="5409129" y="3429000"/>
            <a:ext cx="257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89B710-2C1D-4804-BCFF-DC708B479A41}"/>
              </a:ext>
            </a:extLst>
          </p:cNvPr>
          <p:cNvSpPr txBox="1"/>
          <p:nvPr/>
        </p:nvSpPr>
        <p:spPr>
          <a:xfrm>
            <a:off x="5306098" y="2987972"/>
            <a:ext cx="32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E348F-E0A2-48CA-9469-BCC56D564867}"/>
              </a:ext>
            </a:extLst>
          </p:cNvPr>
          <p:cNvSpPr txBox="1"/>
          <p:nvPr/>
        </p:nvSpPr>
        <p:spPr>
          <a:xfrm>
            <a:off x="5306098" y="3469918"/>
            <a:ext cx="2781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15130V211002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build="allAtOnce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157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53" y="2424831"/>
            <a:ext cx="4815828" cy="2980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9" y="2424831"/>
            <a:ext cx="4761469" cy="29808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1045029" y="720480"/>
            <a:ext cx="10515600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5029" y="1402239"/>
            <a:ext cx="4733988" cy="782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Cross platform messaging solution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Supports </a:t>
            </a:r>
            <a:r>
              <a:rPr lang="en-GB" dirty="0" err="1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upto</a:t>
            </a:r>
            <a:r>
              <a:rPr lang="en-GB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4000 bytes data</a:t>
            </a:r>
            <a:endParaRPr lang="en-GB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83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46" y="1095633"/>
            <a:ext cx="2257851" cy="43722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76" y="1095633"/>
            <a:ext cx="2017956" cy="4372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05" y="1095633"/>
            <a:ext cx="2257851" cy="43722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4289748" y="279181"/>
            <a:ext cx="417051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err="1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Fiwi</a:t>
            </a: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notification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157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5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1641"/>
            <a:ext cx="10515600" cy="55471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What is the solution?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88" y="1077152"/>
            <a:ext cx="2084173" cy="4355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65" y="1001486"/>
            <a:ext cx="2226010" cy="43067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4289748" y="279181"/>
            <a:ext cx="417051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Timetable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117492" y="1532238"/>
            <a:ext cx="1587273" cy="8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327461" y="4053016"/>
            <a:ext cx="1442247" cy="8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4784868" y="3863013"/>
            <a:ext cx="2230500" cy="1271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View For Admin and Faculty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117492" y="2581077"/>
            <a:ext cx="1587273" cy="8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5494531" y="974683"/>
            <a:ext cx="2230500" cy="876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View For Student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3682315" y="2193371"/>
            <a:ext cx="3880020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Student will see only their timetable</a:t>
            </a:r>
          </a:p>
        </p:txBody>
      </p:sp>
    </p:spTree>
    <p:extLst>
      <p:ext uri="{BB962C8B-B14F-4D97-AF65-F5344CB8AC3E}">
        <p14:creationId xmlns:p14="http://schemas.microsoft.com/office/powerpoint/2010/main" val="1860870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4289748" y="279181"/>
            <a:ext cx="474716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Timetable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16" y="945867"/>
            <a:ext cx="2218794" cy="42966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4771661" y="2853763"/>
            <a:ext cx="4747160" cy="876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Timetable will change dynamically with weekday</a:t>
            </a:r>
          </a:p>
        </p:txBody>
      </p:sp>
    </p:spTree>
    <p:extLst>
      <p:ext uri="{BB962C8B-B14F-4D97-AF65-F5344CB8AC3E}">
        <p14:creationId xmlns:p14="http://schemas.microsoft.com/office/powerpoint/2010/main" val="2908078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97" y="1136091"/>
            <a:ext cx="1943838" cy="421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47" y="1134894"/>
            <a:ext cx="1944390" cy="42128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4289748" y="279181"/>
            <a:ext cx="474716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Timetable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3999249" y="1959915"/>
            <a:ext cx="4747160" cy="1271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Provide authorization based on role for admin and faculty</a:t>
            </a:r>
          </a:p>
        </p:txBody>
      </p:sp>
    </p:spTree>
    <p:extLst>
      <p:ext uri="{BB962C8B-B14F-4D97-AF65-F5344CB8AC3E}">
        <p14:creationId xmlns:p14="http://schemas.microsoft.com/office/powerpoint/2010/main" val="785928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72D05F-D782-4A96-9B6F-B7B6A7FCD164}"/>
              </a:ext>
            </a:extLst>
          </p:cNvPr>
          <p:cNvCxnSpPr>
            <a:cxnSpLocks/>
          </p:cNvCxnSpPr>
          <p:nvPr/>
        </p:nvCxnSpPr>
        <p:spPr>
          <a:xfrm>
            <a:off x="5409129" y="3429000"/>
            <a:ext cx="257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89B710-2C1D-4804-BCFF-DC708B479A41}"/>
              </a:ext>
            </a:extLst>
          </p:cNvPr>
          <p:cNvSpPr txBox="1"/>
          <p:nvPr/>
        </p:nvSpPr>
        <p:spPr>
          <a:xfrm>
            <a:off x="5306098" y="2987972"/>
            <a:ext cx="32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SUBRAT MEHER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E348F-E0A2-48CA-9469-BCC56D564867}"/>
              </a:ext>
            </a:extLst>
          </p:cNvPr>
          <p:cNvSpPr txBox="1"/>
          <p:nvPr/>
        </p:nvSpPr>
        <p:spPr>
          <a:xfrm>
            <a:off x="5306098" y="3469918"/>
            <a:ext cx="2781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15130V211034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14B2AA-10CF-4026-9A70-9E98A708693E}"/>
              </a:ext>
            </a:extLst>
          </p:cNvPr>
          <p:cNvSpPr/>
          <p:nvPr/>
        </p:nvSpPr>
        <p:spPr>
          <a:xfrm>
            <a:off x="3254500" y="2418014"/>
            <a:ext cx="1970468" cy="1970468"/>
          </a:xfrm>
          <a:prstGeom prst="ellips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23" y="2418014"/>
            <a:ext cx="2106275" cy="29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4289748" y="279181"/>
            <a:ext cx="474716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Admin Panel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48" y="849086"/>
            <a:ext cx="2069975" cy="448494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7" y="6040570"/>
            <a:ext cx="175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7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4289748" y="279181"/>
            <a:ext cx="474716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Manage Role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78" y="862792"/>
            <a:ext cx="2069975" cy="44849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70" y="862792"/>
            <a:ext cx="2069975" cy="448494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7" y="6040570"/>
            <a:ext cx="182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70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1" y="1122139"/>
            <a:ext cx="1954269" cy="4234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65" y="1122139"/>
            <a:ext cx="1954269" cy="4234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78" y="1122139"/>
            <a:ext cx="1964487" cy="42563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2206171" y="418050"/>
            <a:ext cx="474716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Manage Course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7" y="6040570"/>
            <a:ext cx="192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72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3490678" y="261257"/>
            <a:ext cx="474716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Activate Student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87" y="849086"/>
            <a:ext cx="2052713" cy="444754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7" y="6040570"/>
            <a:ext cx="184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7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1785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47" y="849086"/>
            <a:ext cx="2117758" cy="4588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4249325" y="315047"/>
            <a:ext cx="474716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Delete Account</a:t>
            </a:r>
          </a:p>
        </p:txBody>
      </p:sp>
    </p:spTree>
    <p:extLst>
      <p:ext uri="{BB962C8B-B14F-4D97-AF65-F5344CB8AC3E}">
        <p14:creationId xmlns:p14="http://schemas.microsoft.com/office/powerpoint/2010/main" val="2272378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1777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60" y="849086"/>
            <a:ext cx="2180363" cy="4724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20" y="849086"/>
            <a:ext cx="2217934" cy="48055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4D8F61-9930-4E28-9FE0-B0DC658E6F18}"/>
              </a:ext>
            </a:extLst>
          </p:cNvPr>
          <p:cNvSpPr/>
          <p:nvPr/>
        </p:nvSpPr>
        <p:spPr>
          <a:xfrm>
            <a:off x="3722420" y="261257"/>
            <a:ext cx="474716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 smtClean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Change Semester</a:t>
            </a:r>
          </a:p>
        </p:txBody>
      </p:sp>
    </p:spTree>
    <p:extLst>
      <p:ext uri="{BB962C8B-B14F-4D97-AF65-F5344CB8AC3E}">
        <p14:creationId xmlns:p14="http://schemas.microsoft.com/office/powerpoint/2010/main" val="361970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  <p:pic>
        <p:nvPicPr>
          <p:cNvPr id="2050" name="Picture 2" descr="Why animation is a real thrill for online marketing tod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5345" y="2361650"/>
            <a:ext cx="4478653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rtoon Students Using Mobile App for Education Stock Vector - Illustration  of communicate, literature: 1992907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229" y="1631271"/>
            <a:ext cx="3885745" cy="38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38481"/>
            <a:ext cx="10515600" cy="55471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Go Online </a:t>
            </a:r>
          </a:p>
        </p:txBody>
      </p:sp>
    </p:spTree>
    <p:extLst>
      <p:ext uri="{BB962C8B-B14F-4D97-AF65-F5344CB8AC3E}">
        <p14:creationId xmlns:p14="http://schemas.microsoft.com/office/powerpoint/2010/main" val="340914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296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What is the Future?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7" y="6040570"/>
            <a:ext cx="192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5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84" y="3038154"/>
            <a:ext cx="10515600" cy="55471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What can we do?</a:t>
            </a:r>
          </a:p>
        </p:txBody>
      </p:sp>
    </p:spTree>
    <p:extLst>
      <p:ext uri="{BB962C8B-B14F-4D97-AF65-F5344CB8AC3E}">
        <p14:creationId xmlns:p14="http://schemas.microsoft.com/office/powerpoint/2010/main" val="230706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SUBRAT MEHER</a:t>
            </a:r>
            <a:endParaRPr lang="en-IN" sz="1400" dirty="0">
              <a:latin typeface="Montserrat Medium" panose="00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15130V211034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4377" r="7761" b="36781"/>
          <a:stretch/>
        </p:blipFill>
        <p:spPr>
          <a:xfrm>
            <a:off x="1315565" y="5742896"/>
            <a:ext cx="851280" cy="8439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6586"/>
            <a:ext cx="10515600" cy="11048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A progressive platform to handle all these problems digitally.</a:t>
            </a:r>
          </a:p>
        </p:txBody>
      </p:sp>
    </p:spTree>
    <p:extLst>
      <p:ext uri="{BB962C8B-B14F-4D97-AF65-F5344CB8AC3E}">
        <p14:creationId xmlns:p14="http://schemas.microsoft.com/office/powerpoint/2010/main" val="61349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714B2AA-10CF-4026-9A70-9E98A708693E}"/>
              </a:ext>
            </a:extLst>
          </p:cNvPr>
          <p:cNvSpPr/>
          <p:nvPr/>
        </p:nvSpPr>
        <p:spPr>
          <a:xfrm>
            <a:off x="3186580" y="2425853"/>
            <a:ext cx="1970468" cy="1970468"/>
          </a:xfrm>
          <a:prstGeom prst="ellips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58" y="2129310"/>
            <a:ext cx="3794229" cy="313708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72D05F-D782-4A96-9B6F-B7B6A7FCD164}"/>
              </a:ext>
            </a:extLst>
          </p:cNvPr>
          <p:cNvCxnSpPr>
            <a:cxnSpLocks/>
          </p:cNvCxnSpPr>
          <p:nvPr/>
        </p:nvCxnSpPr>
        <p:spPr>
          <a:xfrm>
            <a:off x="5409129" y="3429000"/>
            <a:ext cx="257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89B710-2C1D-4804-BCFF-DC708B479A41}"/>
              </a:ext>
            </a:extLst>
          </p:cNvPr>
          <p:cNvSpPr txBox="1"/>
          <p:nvPr/>
        </p:nvSpPr>
        <p:spPr>
          <a:xfrm>
            <a:off x="5306098" y="2987972"/>
            <a:ext cx="32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E348F-E0A2-48CA-9469-BCC56D564867}"/>
              </a:ext>
            </a:extLst>
          </p:cNvPr>
          <p:cNvSpPr txBox="1"/>
          <p:nvPr/>
        </p:nvSpPr>
        <p:spPr>
          <a:xfrm>
            <a:off x="5306098" y="3469918"/>
            <a:ext cx="2781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Montserrat Medium" panose="00000600000000000000" pitchFamily="2" charset="0"/>
              </a:rPr>
              <a:t>15130V211002</a:t>
            </a:r>
            <a:endParaRPr lang="en-IN" sz="20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4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build="allAtOnce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33828-94F4-45AC-8DB7-E494CCB1F726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20AB13-EA95-47CE-8B55-C0CAF96F3C8A}"/>
              </a:ext>
            </a:extLst>
          </p:cNvPr>
          <p:cNvSpPr/>
          <p:nvPr/>
        </p:nvSpPr>
        <p:spPr>
          <a:xfrm>
            <a:off x="1243288" y="5678393"/>
            <a:ext cx="962883" cy="96288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14B4-2DED-488C-A66A-CA52A7CE8427}"/>
              </a:ext>
            </a:extLst>
          </p:cNvPr>
          <p:cNvSpPr txBox="1"/>
          <p:nvPr/>
        </p:nvSpPr>
        <p:spPr>
          <a:xfrm>
            <a:off x="2267128" y="6040570"/>
            <a:ext cx="34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Montserrat Medium" panose="00000600000000000000" pitchFamily="2" charset="0"/>
              </a:rPr>
              <a:t>ALISHA NAYAK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5BE48-BBAE-4911-8B14-BF2350FBF9BF}"/>
              </a:ext>
            </a:extLst>
          </p:cNvPr>
          <p:cNvSpPr txBox="1"/>
          <p:nvPr/>
        </p:nvSpPr>
        <p:spPr>
          <a:xfrm>
            <a:off x="2267129" y="6281124"/>
            <a:ext cx="192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Montserrat Medium" panose="00000600000000000000" pitchFamily="2" charset="0"/>
              </a:rPr>
              <a:t>15130V211002</a:t>
            </a:r>
            <a:endParaRPr lang="en-IN" sz="1000" dirty="0">
              <a:latin typeface="Montserrat Medium" panose="000006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6ABD3-CF12-4B74-A832-8258E19A4DE8}"/>
              </a:ext>
            </a:extLst>
          </p:cNvPr>
          <p:cNvSpPr/>
          <p:nvPr/>
        </p:nvSpPr>
        <p:spPr>
          <a:xfrm>
            <a:off x="0" y="116114"/>
            <a:ext cx="104502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7F6B6-1500-4195-BDD7-BFCB81D39811}"/>
              </a:ext>
            </a:extLst>
          </p:cNvPr>
          <p:cNvSpPr/>
          <p:nvPr/>
        </p:nvSpPr>
        <p:spPr>
          <a:xfrm>
            <a:off x="1" y="558800"/>
            <a:ext cx="685799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F3A95-9872-44AC-8D15-9F5B6876BC02}"/>
              </a:ext>
            </a:extLst>
          </p:cNvPr>
          <p:cNvSpPr/>
          <p:nvPr/>
        </p:nvSpPr>
        <p:spPr>
          <a:xfrm>
            <a:off x="1" y="1001486"/>
            <a:ext cx="342900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7BD92C-C232-4BFE-BD70-08451A68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2683"/>
            <a:ext cx="10515600" cy="8454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latin typeface="Montserrat SemiBold" panose="00000700000000000000" pitchFamily="2" charset="0"/>
              </a:rPr>
              <a:t>Lets start from a small part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13791" r="30925" b="32114"/>
          <a:stretch/>
        </p:blipFill>
        <p:spPr>
          <a:xfrm>
            <a:off x="1325327" y="5758400"/>
            <a:ext cx="805218" cy="7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37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529</Words>
  <Application>Microsoft Office PowerPoint</Application>
  <PresentationFormat>Widescreen</PresentationFormat>
  <Paragraphs>187</Paragraphs>
  <Slides>50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Montserrat</vt:lpstr>
      <vt:lpstr>Montserrat Medium</vt:lpstr>
      <vt:lpstr>Montserrat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Subrat Meher</dc:creator>
  <cp:lastModifiedBy>Subrat Meher</cp:lastModifiedBy>
  <cp:revision>34</cp:revision>
  <dcterms:created xsi:type="dcterms:W3CDTF">2023-04-11T04:57:27Z</dcterms:created>
  <dcterms:modified xsi:type="dcterms:W3CDTF">2023-04-12T09:43:51Z</dcterms:modified>
</cp:coreProperties>
</file>